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48" r:id="rId1"/>
  </p:sldMasterIdLst>
  <p:notesMasterIdLst>
    <p:notesMasterId r:id="rId33"/>
  </p:notesMasterIdLst>
  <p:sldIdLst>
    <p:sldId id="256" r:id="rId2"/>
    <p:sldId id="1444" r:id="rId3"/>
    <p:sldId id="1461" r:id="rId4"/>
    <p:sldId id="1462" r:id="rId5"/>
    <p:sldId id="1463" r:id="rId6"/>
    <p:sldId id="1447" r:id="rId7"/>
    <p:sldId id="1421" r:id="rId8"/>
    <p:sldId id="1435" r:id="rId9"/>
    <p:sldId id="1470" r:id="rId10"/>
    <p:sldId id="1480" r:id="rId11"/>
    <p:sldId id="1479" r:id="rId12"/>
    <p:sldId id="1496" r:id="rId13"/>
    <p:sldId id="1497" r:id="rId14"/>
    <p:sldId id="1498" r:id="rId15"/>
    <p:sldId id="1499" r:id="rId16"/>
    <p:sldId id="1495" r:id="rId17"/>
    <p:sldId id="1481" r:id="rId18"/>
    <p:sldId id="1482" r:id="rId19"/>
    <p:sldId id="1483" r:id="rId20"/>
    <p:sldId id="1484" r:id="rId21"/>
    <p:sldId id="1485" r:id="rId22"/>
    <p:sldId id="1486" r:id="rId23"/>
    <p:sldId id="1487" r:id="rId24"/>
    <p:sldId id="1488" r:id="rId25"/>
    <p:sldId id="1489" r:id="rId26"/>
    <p:sldId id="1490" r:id="rId27"/>
    <p:sldId id="1491" r:id="rId28"/>
    <p:sldId id="1492" r:id="rId29"/>
    <p:sldId id="1493" r:id="rId30"/>
    <p:sldId id="1494" r:id="rId31"/>
    <p:sldId id="1426" r:id="rId32"/>
  </p:sldIdLst>
  <p:sldSz cx="12192000" cy="6858000"/>
  <p:notesSz cx="6858000" cy="9144000"/>
  <p:custDataLst>
    <p:tags r:id="rId34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0000CC"/>
    <a:srgbClr val="0000FF"/>
    <a:srgbClr val="FF66FF"/>
    <a:srgbClr val="9900FF"/>
    <a:srgbClr val="FF3300"/>
    <a:srgbClr val="008080"/>
    <a:srgbClr val="00CC99"/>
    <a:srgbClr val="66FF33"/>
    <a:srgbClr val="FF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59" autoAdjust="0"/>
    <p:restoredTop sz="94455" autoAdjust="0"/>
  </p:normalViewPr>
  <p:slideViewPr>
    <p:cSldViewPr>
      <p:cViewPr>
        <p:scale>
          <a:sx n="50" d="100"/>
          <a:sy n="50" d="100"/>
        </p:scale>
        <p:origin x="-720" y="-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2DC054-A325-45C9-9522-2E41644D6E06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651B11-2EE5-4ED2-8459-67FB90BDF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9FA26F-E0E5-46AC-89D6-F2F563B53AB8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9FA26F-E0E5-46AC-89D6-F2F563B53AB8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9FA26F-E0E5-46AC-89D6-F2F563B53AB8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9FA26F-E0E5-46AC-89D6-F2F563B53AB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9FA26F-E0E5-46AC-89D6-F2F563B53AB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9FA26F-E0E5-46AC-89D6-F2F563B53AB8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44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E2A3E8-6448-4C99-B845-6DB02A8422FA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94E5E3-21FE-4460-AE2C-36BFF638208E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F42B1D-A1AB-4172-94FA-4689FF59F92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9F3E99-9258-4E6E-8C02-F1A5339D58A5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85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624902-47F1-49CB-B462-686B445B1F6B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095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ADA0F3-46BC-4947-B208-52E50A44B12C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05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0C83EB-1F77-4CDA-BF19-2E691FF680F8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16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E9F0BF-C628-49F5-B692-D14A827D76FF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26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57E5B7-3417-41BF-9FFB-EF75D7AACAC6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36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20D677-5DB9-4DF5-AFB6-F895E25E5BC7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46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628B19-6AA6-43F8-99D2-27C98CE0D907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57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823B66-E391-45DB-8388-78D57CDA1F0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67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CE05E0-CEA7-46DC-B630-64B12400E0B5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177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64149D-D720-4FFE-B9C6-74482ADC224C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9FA26F-E0E5-46AC-89D6-F2F563B53AB8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02B8-476E-4A2C-8517-B1C1E5ADFCDD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B8B8-96AE-4B83-9878-0CB32ED6B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2E39-00B7-4CA1-B8A4-BCB884A10246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0A1F-2F00-4E94-BEE3-65A30795DC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56851-5EB7-4F42-B15E-D6F235923D0D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BAA72-AE84-4999-B224-98BD588B6F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6212-1DF5-4499-BDB9-E77AC9C5E758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325D-3945-4397-B0B9-A171D5BE8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7570-1A7E-4F54-B126-66AB16723DD1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355A-B45B-4FF6-9245-53632FB1E6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8773A-9BC3-461F-9B36-EE340BBFFE40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2CA40-5FDD-412E-AB8B-8E52A46F8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6A04-343B-4568-8305-5D56DD53198D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B1E7-24FB-405E-B491-8D48A4412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78677-AEFC-4A05-AE1D-90329FA16241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F16F8-85E8-4298-A246-BEE4CC02D1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E0A5-BEC4-4D6C-9FA3-869B0203FA59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B8DB-7C12-4A70-BDD3-DD5C47E527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21AF-5587-4D1D-87E9-0524BC90E7B8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67E74-D622-4AF2-9207-5A53A319AA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8A489-95ED-4274-89CA-DB894CE1635F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FC9E-9EA6-46F8-963B-2A6F61154D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0D4293-E8C3-492B-825E-483E8314B3BC}" type="datetimeFigureOut">
              <a:rPr lang="ru-RU"/>
              <a:pPr>
                <a:defRPr/>
              </a:pPr>
              <a:t>27.05.2022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F28CFA4-163E-4809-A397-1EE317E94E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3" Type="http://schemas.openxmlformats.org/officeDocument/2006/relationships/audio" Target="../media/audio19.wav"/><Relationship Id="rId7" Type="http://schemas.openxmlformats.org/officeDocument/2006/relationships/audio" Target="../media/audio23.wav"/><Relationship Id="rId12" Type="http://schemas.openxmlformats.org/officeDocument/2006/relationships/audio" Target="../media/audio28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2.wav"/><Relationship Id="rId11" Type="http://schemas.openxmlformats.org/officeDocument/2006/relationships/audio" Target="../media/audio27.wav"/><Relationship Id="rId5" Type="http://schemas.openxmlformats.org/officeDocument/2006/relationships/audio" Target="../media/audio21.wav"/><Relationship Id="rId10" Type="http://schemas.openxmlformats.org/officeDocument/2006/relationships/audio" Target="../media/audio26.wav"/><Relationship Id="rId4" Type="http://schemas.openxmlformats.org/officeDocument/2006/relationships/audio" Target="../media/audio20.wav"/><Relationship Id="rId9" Type="http://schemas.openxmlformats.org/officeDocument/2006/relationships/audio" Target="../media/audio2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4.wav"/><Relationship Id="rId3" Type="http://schemas.openxmlformats.org/officeDocument/2006/relationships/audio" Target="../media/audio19.wav"/><Relationship Id="rId7" Type="http://schemas.openxmlformats.org/officeDocument/2006/relationships/audio" Target="../media/audio23.wav"/><Relationship Id="rId12" Type="http://schemas.openxmlformats.org/officeDocument/2006/relationships/audio" Target="../media/audio28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2.wav"/><Relationship Id="rId11" Type="http://schemas.openxmlformats.org/officeDocument/2006/relationships/audio" Target="../media/audio27.wav"/><Relationship Id="rId5" Type="http://schemas.openxmlformats.org/officeDocument/2006/relationships/audio" Target="../media/audio21.wav"/><Relationship Id="rId10" Type="http://schemas.openxmlformats.org/officeDocument/2006/relationships/audio" Target="../media/audio26.wav"/><Relationship Id="rId4" Type="http://schemas.openxmlformats.org/officeDocument/2006/relationships/audio" Target="../media/audio20.wav"/><Relationship Id="rId9" Type="http://schemas.openxmlformats.org/officeDocument/2006/relationships/audio" Target="../media/audio2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7" Type="http://schemas.openxmlformats.org/officeDocument/2006/relationships/audio" Target="../media/audio3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2.wav"/><Relationship Id="rId5" Type="http://schemas.openxmlformats.org/officeDocument/2006/relationships/audio" Target="../media/audio31.wav"/><Relationship Id="rId4" Type="http://schemas.openxmlformats.org/officeDocument/2006/relationships/audio" Target="../media/audio30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7" Type="http://schemas.openxmlformats.org/officeDocument/2006/relationships/audio" Target="../media/audio38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7.wav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9.wav"/><Relationship Id="rId7" Type="http://schemas.openxmlformats.org/officeDocument/2006/relationships/audio" Target="../media/audio3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2.wav"/><Relationship Id="rId5" Type="http://schemas.openxmlformats.org/officeDocument/2006/relationships/audio" Target="../media/audio31.wav"/><Relationship Id="rId4" Type="http://schemas.openxmlformats.org/officeDocument/2006/relationships/audio" Target="../media/audio3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4.wav"/><Relationship Id="rId7" Type="http://schemas.openxmlformats.org/officeDocument/2006/relationships/audio" Target="../media/audio38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7.wav"/><Relationship Id="rId5" Type="http://schemas.openxmlformats.org/officeDocument/2006/relationships/audio" Target="../media/audio36.wav"/><Relationship Id="rId4" Type="http://schemas.openxmlformats.org/officeDocument/2006/relationships/audio" Target="../media/audio35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../media/audio2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3.wav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9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audio" Target="../media/audio4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audio" Target="../media/audio16.wav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12" Type="http://schemas.openxmlformats.org/officeDocument/2006/relationships/audio" Target="../media/audio1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11" Type="http://schemas.openxmlformats.org/officeDocument/2006/relationships/audio" Target="../media/audio14.wav"/><Relationship Id="rId5" Type="http://schemas.openxmlformats.org/officeDocument/2006/relationships/audio" Target="../media/audio8.wav"/><Relationship Id="rId15" Type="http://schemas.openxmlformats.org/officeDocument/2006/relationships/audio" Target="../media/audio18.wav"/><Relationship Id="rId10" Type="http://schemas.openxmlformats.org/officeDocument/2006/relationships/audio" Target="../media/audio13.wav"/><Relationship Id="rId4" Type="http://schemas.openxmlformats.org/officeDocument/2006/relationships/audio" Target="../media/audio7.wav"/><Relationship Id="rId9" Type="http://schemas.openxmlformats.org/officeDocument/2006/relationships/audio" Target="../media/audio12.wav"/><Relationship Id="rId14" Type="http://schemas.openxmlformats.org/officeDocument/2006/relationships/audio" Target="../media/audio1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audio" Target="../media/audio16.wav"/><Relationship Id="rId3" Type="http://schemas.openxmlformats.org/officeDocument/2006/relationships/audio" Target="../media/audio6.wav"/><Relationship Id="rId7" Type="http://schemas.openxmlformats.org/officeDocument/2006/relationships/audio" Target="../media/audio10.wav"/><Relationship Id="rId12" Type="http://schemas.openxmlformats.org/officeDocument/2006/relationships/audio" Target="../media/audio1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9.wav"/><Relationship Id="rId11" Type="http://schemas.openxmlformats.org/officeDocument/2006/relationships/audio" Target="../media/audio14.wav"/><Relationship Id="rId5" Type="http://schemas.openxmlformats.org/officeDocument/2006/relationships/audio" Target="../media/audio8.wav"/><Relationship Id="rId15" Type="http://schemas.openxmlformats.org/officeDocument/2006/relationships/audio" Target="../media/audio18.wav"/><Relationship Id="rId10" Type="http://schemas.openxmlformats.org/officeDocument/2006/relationships/audio" Target="../media/audio13.wav"/><Relationship Id="rId4" Type="http://schemas.openxmlformats.org/officeDocument/2006/relationships/audio" Target="../media/audio7.wav"/><Relationship Id="rId9" Type="http://schemas.openxmlformats.org/officeDocument/2006/relationships/audio" Target="../media/audio12.wav"/><Relationship Id="rId14" Type="http://schemas.openxmlformats.org/officeDocument/2006/relationships/audio" Target="../media/audio17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11.wav"/><Relationship Id="rId3" Type="http://schemas.openxmlformats.org/officeDocument/2006/relationships/audio" Target="../media/audio12.wav"/><Relationship Id="rId7" Type="http://schemas.openxmlformats.org/officeDocument/2006/relationships/audio" Target="../media/audio16.wav"/><Relationship Id="rId12" Type="http://schemas.openxmlformats.org/officeDocument/2006/relationships/audio" Target="../media/audio9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7.wav"/><Relationship Id="rId11" Type="http://schemas.openxmlformats.org/officeDocument/2006/relationships/audio" Target="../media/audio15.wav"/><Relationship Id="rId5" Type="http://schemas.openxmlformats.org/officeDocument/2006/relationships/audio" Target="../media/audio17.wav"/><Relationship Id="rId10" Type="http://schemas.openxmlformats.org/officeDocument/2006/relationships/audio" Target="../media/audio13.wav"/><Relationship Id="rId4" Type="http://schemas.openxmlformats.org/officeDocument/2006/relationships/audio" Target="../media/audio14.wav"/><Relationship Id="rId9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7" Type="http://schemas.openxmlformats.org/officeDocument/2006/relationships/audio" Target="../media/audio2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2.wav"/><Relationship Id="rId5" Type="http://schemas.openxmlformats.org/officeDocument/2006/relationships/audio" Target="../media/audio21.wav"/><Relationship Id="rId4" Type="http://schemas.openxmlformats.org/officeDocument/2006/relationships/audio" Target="../media/audio20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0" y="1500174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96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Monate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5929323"/>
            <a:ext cx="12190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Городнянский</a:t>
            </a:r>
            <a:r>
              <a:rPr lang="ru-RU" sz="32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ЦДЮТ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5000636"/>
            <a:ext cx="12190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Хмеленок </a:t>
            </a:r>
            <a:r>
              <a:rPr lang="uk-UA" sz="48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</a:t>
            </a:r>
            <a:r>
              <a:rPr lang="uk-UA" sz="4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Павлович</a:t>
            </a:r>
            <a:endParaRPr lang="ru-RU" sz="4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2928934"/>
            <a:ext cx="1219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Месяцы</a:t>
            </a:r>
            <a:endParaRPr lang="ru-RU" sz="9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 Mona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5079" y="285728"/>
            <a:ext cx="5519417" cy="928687"/>
          </a:xfrm>
        </p:spPr>
        <p:txBody>
          <a:bodyPr/>
          <a:lstStyle/>
          <a:p>
            <a:pPr algn="l"/>
            <a:r>
              <a:rPr lang="de-DE" sz="6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 </a:t>
            </a:r>
            <a:r>
              <a:rPr lang="de-DE" sz="6000" b="1" i="1" dirty="0" smtClean="0">
                <a:latin typeface="Arial" charset="0"/>
                <a:cs typeface="Arial" charset="0"/>
              </a:rPr>
              <a:t>– der ers</a:t>
            </a:r>
            <a:r>
              <a:rPr lang="de-DE" sz="6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te</a:t>
            </a:r>
            <a:endParaRPr lang="de-DE" sz="6000" b="1" i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079" y="1357289"/>
            <a:ext cx="551941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2</a:t>
            </a:r>
            <a:r>
              <a:rPr lang="de-DE" sz="6000" b="1" i="1" dirty="0" smtClean="0">
                <a:ea typeface="+mj-ea"/>
                <a:cs typeface="Arial" charset="0"/>
              </a:rPr>
              <a:t> – der zwei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" y="2571727"/>
            <a:ext cx="555765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3</a:t>
            </a:r>
            <a:r>
              <a:rPr lang="de-DE" sz="6000" b="1" i="1" dirty="0" smtClean="0">
                <a:ea typeface="+mj-ea"/>
                <a:cs typeface="Arial" charset="0"/>
              </a:rPr>
              <a:t> – der drit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" y="3857603"/>
            <a:ext cx="555765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4</a:t>
            </a:r>
            <a:r>
              <a:rPr lang="de-DE" sz="6000" b="1" i="1" dirty="0" smtClean="0">
                <a:ea typeface="+mj-ea"/>
                <a:cs typeface="Arial" charset="0"/>
              </a:rPr>
              <a:t> – der vier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5079" y="5214915"/>
            <a:ext cx="551941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5</a:t>
            </a:r>
            <a:r>
              <a:rPr lang="de-DE" sz="6000" b="1" i="1" dirty="0" smtClean="0">
                <a:ea typeface="+mj-ea"/>
                <a:cs typeface="Arial" charset="0"/>
              </a:rPr>
              <a:t> – der fünf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6024562" y="285745"/>
            <a:ext cx="6096001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6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 </a:t>
            </a: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– </a:t>
            </a:r>
            <a:r>
              <a:rPr kumimoji="0" lang="de-DE" sz="6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der sechs</a:t>
            </a:r>
            <a:r>
              <a:rPr kumimoji="0" lang="de-DE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te</a:t>
            </a:r>
            <a:endParaRPr kumimoji="0" lang="ru-RU" sz="60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6024562" y="1357306"/>
            <a:ext cx="609600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7</a:t>
            </a:r>
            <a:r>
              <a:rPr lang="ru-RU" sz="6000" b="1" i="1" dirty="0" smtClean="0">
                <a:ea typeface="+mj-ea"/>
                <a:cs typeface="Arial" charset="0"/>
              </a:rPr>
              <a:t> – </a:t>
            </a:r>
            <a:r>
              <a:rPr lang="de-DE" sz="6000" b="1" i="1" dirty="0" smtClean="0">
                <a:ea typeface="+mj-ea"/>
                <a:cs typeface="Arial" charset="0"/>
              </a:rPr>
              <a:t>der sieben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ru-RU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6095999" y="2571744"/>
            <a:ext cx="6096001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8</a:t>
            </a:r>
            <a:r>
              <a:rPr lang="ru-RU" sz="6000" b="1" i="1" dirty="0" smtClean="0">
                <a:ea typeface="+mj-ea"/>
                <a:cs typeface="Arial" charset="0"/>
              </a:rPr>
              <a:t> – </a:t>
            </a:r>
            <a:r>
              <a:rPr lang="de-DE" sz="6000" b="1" i="1" dirty="0" smtClean="0">
                <a:ea typeface="+mj-ea"/>
                <a:cs typeface="Arial" charset="0"/>
              </a:rPr>
              <a:t>der ach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ru-RU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6095999" y="3857620"/>
            <a:ext cx="6096001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9</a:t>
            </a:r>
            <a:r>
              <a:rPr lang="ru-RU" sz="6000" b="1" i="1" dirty="0" smtClean="0">
                <a:ea typeface="+mj-ea"/>
                <a:cs typeface="Arial" charset="0"/>
              </a:rPr>
              <a:t> – </a:t>
            </a:r>
            <a:r>
              <a:rPr lang="de-DE" sz="6000" b="1" i="1" dirty="0" smtClean="0">
                <a:ea typeface="+mj-ea"/>
                <a:cs typeface="Arial" charset="0"/>
              </a:rPr>
              <a:t>der neun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ru-RU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6024562" y="5214932"/>
            <a:ext cx="6096001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10</a:t>
            </a:r>
            <a:r>
              <a:rPr lang="ru-RU" sz="6000" b="1" i="1" dirty="0" smtClean="0">
                <a:ea typeface="+mj-ea"/>
                <a:cs typeface="Arial" charset="0"/>
              </a:rPr>
              <a:t> – </a:t>
            </a:r>
            <a:r>
              <a:rPr lang="de-DE" sz="6000" b="1" i="1" dirty="0" smtClean="0">
                <a:ea typeface="+mj-ea"/>
                <a:cs typeface="Arial" charset="0"/>
              </a:rPr>
              <a:t>der zehn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ru-RU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er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zw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 dri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 vier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 fünf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r sech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er sieb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er ach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er neu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er zeh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5079" y="285728"/>
            <a:ext cx="3304840" cy="928687"/>
          </a:xfrm>
        </p:spPr>
        <p:txBody>
          <a:bodyPr/>
          <a:lstStyle/>
          <a:p>
            <a:pPr algn="l"/>
            <a:r>
              <a:rPr lang="ru-RU" sz="6000" b="1" i="1" dirty="0" smtClean="0">
                <a:latin typeface="Arial" pitchFamily="34" charset="0"/>
                <a:cs typeface="Arial" pitchFamily="34" charset="0"/>
              </a:rPr>
              <a:t>первый</a:t>
            </a:r>
            <a:endParaRPr lang="de-DE" sz="6000" b="1" i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078" y="1357289"/>
            <a:ext cx="351915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cs typeface="Arial" pitchFamily="34" charset="0"/>
              </a:rPr>
              <a:t>второй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" y="2571727"/>
            <a:ext cx="366710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cs typeface="Arial" pitchFamily="34" charset="0"/>
              </a:rPr>
              <a:t>третий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" y="3857603"/>
            <a:ext cx="488155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cs typeface="Arial" pitchFamily="34" charset="0"/>
              </a:rPr>
              <a:t>четвёртый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5079" y="5214915"/>
            <a:ext cx="323340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cs typeface="Arial" pitchFamily="34" charset="0"/>
              </a:rPr>
              <a:t>пятый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6881818" y="285728"/>
            <a:ext cx="350046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z="6000" b="1" i="1" dirty="0" smtClean="0">
                <a:cs typeface="Arial" pitchFamily="34" charset="0"/>
              </a:rPr>
              <a:t>шестой</a:t>
            </a:r>
            <a:endParaRPr kumimoji="0" lang="ru-RU" sz="6000" b="1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6881818" y="1357289"/>
            <a:ext cx="36433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cs typeface="Arial" pitchFamily="34" charset="0"/>
              </a:rPr>
              <a:t>седьмой</a:t>
            </a:r>
            <a:endParaRPr lang="ru-RU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6953254" y="2571727"/>
            <a:ext cx="3571901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cs typeface="Arial" pitchFamily="34" charset="0"/>
              </a:rPr>
              <a:t>восьмой</a:t>
            </a:r>
            <a:endParaRPr lang="ru-RU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6953254" y="3857603"/>
            <a:ext cx="385765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cs typeface="Arial" pitchFamily="34" charset="0"/>
              </a:rPr>
              <a:t>девятый</a:t>
            </a:r>
            <a:endParaRPr lang="ru-RU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6881818" y="5214915"/>
            <a:ext cx="385765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cs typeface="Arial" pitchFamily="34" charset="0"/>
              </a:rPr>
              <a:t>десятый</a:t>
            </a:r>
            <a:endParaRPr lang="ru-RU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95868" y="357166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95868" y="1643050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95868" y="2928934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095868" y="4214818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95868" y="5357826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953784" y="357166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0953784" y="1643050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953784" y="2928934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10953784" y="4214818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953784" y="5357826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er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zw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 dri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 vier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 fünf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er sech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er sieb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der ach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er neu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der zeh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523836" y="285728"/>
            <a:ext cx="9929882" cy="928687"/>
          </a:xfrm>
        </p:spPr>
        <p:txBody>
          <a:bodyPr/>
          <a:lstStyle/>
          <a:p>
            <a:pPr algn="l"/>
            <a:r>
              <a:rPr lang="de-DE" sz="6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20 </a:t>
            </a:r>
            <a:r>
              <a:rPr lang="de-DE" sz="6000" b="1" i="1" dirty="0" smtClean="0">
                <a:latin typeface="Arial" charset="0"/>
                <a:cs typeface="Arial" charset="0"/>
              </a:rPr>
              <a:t>– der zwanzig</a:t>
            </a:r>
            <a:r>
              <a:rPr lang="de-DE" sz="6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ste</a:t>
            </a:r>
            <a:endParaRPr lang="de-DE" sz="6000" b="1" i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23836" y="1357289"/>
            <a:ext cx="992988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21</a:t>
            </a:r>
            <a:r>
              <a:rPr lang="de-DE" sz="6000" b="1" i="1" dirty="0" smtClean="0">
                <a:ea typeface="+mj-ea"/>
                <a:cs typeface="Arial" charset="0"/>
              </a:rPr>
              <a:t> – der einundzwanzig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ste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22352" y="2571727"/>
            <a:ext cx="9998679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30</a:t>
            </a:r>
            <a:r>
              <a:rPr lang="de-DE" sz="6000" b="1" i="1" dirty="0" smtClean="0">
                <a:ea typeface="+mj-ea"/>
                <a:cs typeface="Arial" charset="0"/>
              </a:rPr>
              <a:t> – der dreißig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ste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22352" y="3857603"/>
            <a:ext cx="9998679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40</a:t>
            </a:r>
            <a:r>
              <a:rPr lang="de-DE" sz="6000" b="1" i="1" dirty="0" smtClean="0">
                <a:ea typeface="+mj-ea"/>
                <a:cs typeface="Arial" charset="0"/>
              </a:rPr>
              <a:t> – der vierzig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ste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523836" y="5214915"/>
            <a:ext cx="992988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50</a:t>
            </a:r>
            <a:r>
              <a:rPr lang="de-DE" sz="6000" b="1" i="1" dirty="0" smtClean="0">
                <a:ea typeface="+mj-ea"/>
                <a:cs typeface="Arial" charset="0"/>
              </a:rPr>
              <a:t> – der fünfzig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ste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739470" y="500042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0739470" y="1785926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0739470" y="3071810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739470" y="4357694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739470" y="5500702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zwan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einundzwan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 dreiß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 vier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 fünf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523836" y="285728"/>
            <a:ext cx="8072494" cy="928687"/>
          </a:xfrm>
        </p:spPr>
        <p:txBody>
          <a:bodyPr/>
          <a:lstStyle/>
          <a:p>
            <a:pPr algn="l"/>
            <a:r>
              <a:rPr lang="de-DE" sz="6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60 </a:t>
            </a:r>
            <a:r>
              <a:rPr lang="de-DE" sz="6000" b="1" i="1" dirty="0" smtClean="0">
                <a:latin typeface="Arial" charset="0"/>
                <a:cs typeface="Arial" charset="0"/>
              </a:rPr>
              <a:t>– der sechzig</a:t>
            </a:r>
            <a:r>
              <a:rPr lang="de-DE" sz="6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ste</a:t>
            </a:r>
            <a:endParaRPr lang="de-DE" sz="6000" b="1" i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23836" y="1357289"/>
            <a:ext cx="807249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70</a:t>
            </a:r>
            <a:r>
              <a:rPr lang="de-DE" sz="6000" b="1" i="1" dirty="0" smtClean="0">
                <a:ea typeface="+mj-ea"/>
                <a:cs typeface="Arial" charset="0"/>
              </a:rPr>
              <a:t> – der siebzig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ste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22352" y="2571727"/>
            <a:ext cx="812842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80</a:t>
            </a:r>
            <a:r>
              <a:rPr lang="de-DE" sz="6000" b="1" i="1" dirty="0" smtClean="0">
                <a:ea typeface="+mj-ea"/>
                <a:cs typeface="Arial" charset="0"/>
              </a:rPr>
              <a:t> – der achtzig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ste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22352" y="3857603"/>
            <a:ext cx="812842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90</a:t>
            </a:r>
            <a:r>
              <a:rPr lang="de-DE" sz="6000" b="1" i="1" dirty="0" smtClean="0">
                <a:ea typeface="+mj-ea"/>
                <a:cs typeface="Arial" charset="0"/>
              </a:rPr>
              <a:t> – der neunzig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ste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523836" y="5214915"/>
            <a:ext cx="8072494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100</a:t>
            </a:r>
            <a:r>
              <a:rPr lang="de-DE" sz="6000" b="1" i="1" dirty="0" smtClean="0">
                <a:ea typeface="+mj-ea"/>
                <a:cs typeface="Arial" charset="0"/>
              </a:rPr>
              <a:t> – der hundert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ste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39470" y="428604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39470" y="1714488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39470" y="3000372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739470" y="4286256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39470" y="5429264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sech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sieb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 acht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 neun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 hundert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523836" y="285728"/>
            <a:ext cx="9215502" cy="928687"/>
          </a:xfrm>
        </p:spPr>
        <p:txBody>
          <a:bodyPr/>
          <a:lstStyle/>
          <a:p>
            <a:pPr algn="l"/>
            <a:r>
              <a:rPr lang="ru-RU" sz="60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20 </a:t>
            </a:r>
            <a:r>
              <a:rPr lang="ru-RU" sz="6000" b="1" i="1" smtClean="0">
                <a:latin typeface="Arial" charset="0"/>
                <a:cs typeface="Arial" charset="0"/>
              </a:rPr>
              <a:t>– двадцатый</a:t>
            </a:r>
            <a:endParaRPr lang="ru-RU" sz="6000" b="1" i="1" u="sng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23836" y="1357289"/>
            <a:ext cx="921550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6000" b="1" i="1" smtClean="0">
                <a:solidFill>
                  <a:srgbClr val="FF0000"/>
                </a:solidFill>
                <a:ea typeface="+mj-ea"/>
                <a:cs typeface="Arial" charset="0"/>
              </a:rPr>
              <a:t>21</a:t>
            </a:r>
            <a:r>
              <a:rPr lang="ru-RU" sz="6000" b="1" i="1" smtClean="0">
                <a:ea typeface="+mj-ea"/>
                <a:cs typeface="Arial" charset="0"/>
              </a:rPr>
              <a:t> – двадцать первый</a:t>
            </a:r>
            <a:endParaRPr lang="ru-RU" sz="6000" b="1" i="1" u="sng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22352" y="2571727"/>
            <a:ext cx="9279349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6000" b="1" i="1" smtClean="0">
                <a:solidFill>
                  <a:srgbClr val="FF0000"/>
                </a:solidFill>
                <a:ea typeface="+mj-ea"/>
                <a:cs typeface="Arial" charset="0"/>
              </a:rPr>
              <a:t>30</a:t>
            </a:r>
            <a:r>
              <a:rPr lang="ru-RU" sz="6000" b="1" i="1" smtClean="0">
                <a:ea typeface="+mj-ea"/>
                <a:cs typeface="Arial" charset="0"/>
              </a:rPr>
              <a:t> – тридцатый</a:t>
            </a:r>
            <a:endParaRPr lang="ru-RU" sz="6000" b="1" i="1" u="sng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22352" y="3857603"/>
            <a:ext cx="9279349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6000" b="1" i="1" smtClean="0">
                <a:solidFill>
                  <a:srgbClr val="FF0000"/>
                </a:solidFill>
                <a:ea typeface="+mj-ea"/>
                <a:cs typeface="Arial" charset="0"/>
              </a:rPr>
              <a:t>40</a:t>
            </a:r>
            <a:r>
              <a:rPr lang="ru-RU" sz="6000" b="1" i="1" smtClean="0">
                <a:ea typeface="+mj-ea"/>
                <a:cs typeface="Arial" charset="0"/>
              </a:rPr>
              <a:t> – сороковой</a:t>
            </a:r>
            <a:endParaRPr lang="ru-RU" sz="6000" b="1" i="1" u="sng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523836" y="5214915"/>
            <a:ext cx="921550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6000" b="1" i="1" smtClean="0">
                <a:solidFill>
                  <a:srgbClr val="FF0000"/>
                </a:solidFill>
                <a:ea typeface="+mj-ea"/>
                <a:cs typeface="Arial" charset="0"/>
              </a:rPr>
              <a:t>50</a:t>
            </a:r>
            <a:r>
              <a:rPr lang="ru-RU" sz="6000" b="1" i="1" smtClean="0">
                <a:ea typeface="+mj-ea"/>
                <a:cs typeface="Arial" charset="0"/>
              </a:rPr>
              <a:t> – пятьдесятый</a:t>
            </a:r>
            <a:endParaRPr lang="ru-RU" sz="6000" b="1" i="1" u="sng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39470" y="285728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39470" y="1571612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39470" y="2857496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739470" y="4143380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39470" y="5286388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zwan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einundzwan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 dreiß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 vier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 fünf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523836" y="285728"/>
            <a:ext cx="8643998" cy="928687"/>
          </a:xfrm>
        </p:spPr>
        <p:txBody>
          <a:bodyPr/>
          <a:lstStyle/>
          <a:p>
            <a:pPr algn="l"/>
            <a:r>
              <a:rPr lang="ru-RU" sz="6000" b="1" i="1" smtClean="0">
                <a:solidFill>
                  <a:srgbClr val="FF0000"/>
                </a:solidFill>
                <a:latin typeface="Arial" charset="0"/>
                <a:cs typeface="Arial" charset="0"/>
              </a:rPr>
              <a:t>60 </a:t>
            </a:r>
            <a:r>
              <a:rPr lang="ru-RU" sz="6000" b="1" i="1" smtClean="0">
                <a:latin typeface="Arial" charset="0"/>
                <a:cs typeface="Arial" charset="0"/>
              </a:rPr>
              <a:t>– шестьдесятый</a:t>
            </a:r>
            <a:endParaRPr lang="ru-RU" sz="6000" b="1" i="1" u="sng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23836" y="1357289"/>
            <a:ext cx="864399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6000" b="1" i="1" smtClean="0">
                <a:solidFill>
                  <a:srgbClr val="FF0000"/>
                </a:solidFill>
                <a:ea typeface="+mj-ea"/>
                <a:cs typeface="Arial" charset="0"/>
              </a:rPr>
              <a:t>70</a:t>
            </a:r>
            <a:r>
              <a:rPr lang="ru-RU" sz="6000" b="1" i="1" smtClean="0">
                <a:ea typeface="+mj-ea"/>
                <a:cs typeface="Arial" charset="0"/>
              </a:rPr>
              <a:t> – семьдесятый</a:t>
            </a:r>
            <a:endParaRPr lang="ru-RU" sz="6000" b="1" i="1" u="sng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522352" y="2571727"/>
            <a:ext cx="8703886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6000" b="1" i="1" smtClean="0">
                <a:solidFill>
                  <a:srgbClr val="FF0000"/>
                </a:solidFill>
                <a:ea typeface="+mj-ea"/>
                <a:cs typeface="Arial" charset="0"/>
              </a:rPr>
              <a:t>80</a:t>
            </a:r>
            <a:r>
              <a:rPr lang="ru-RU" sz="6000" b="1" i="1" smtClean="0">
                <a:ea typeface="+mj-ea"/>
                <a:cs typeface="Arial" charset="0"/>
              </a:rPr>
              <a:t> – восемдесятый</a:t>
            </a:r>
            <a:endParaRPr lang="ru-RU" sz="6000" b="1" i="1" u="sng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522352" y="3857603"/>
            <a:ext cx="8703886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6000" b="1" i="1" smtClean="0">
                <a:solidFill>
                  <a:srgbClr val="FF0000"/>
                </a:solidFill>
                <a:ea typeface="+mj-ea"/>
                <a:cs typeface="Arial" charset="0"/>
              </a:rPr>
              <a:t>90</a:t>
            </a:r>
            <a:r>
              <a:rPr lang="ru-RU" sz="6000" b="1" i="1" smtClean="0">
                <a:ea typeface="+mj-ea"/>
                <a:cs typeface="Arial" charset="0"/>
              </a:rPr>
              <a:t> – девяностый</a:t>
            </a:r>
            <a:endParaRPr lang="ru-RU" sz="6000" b="1" i="1" u="sng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523836" y="5214915"/>
            <a:ext cx="8643998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6000" b="1" i="1" smtClean="0">
                <a:solidFill>
                  <a:srgbClr val="FF0000"/>
                </a:solidFill>
                <a:ea typeface="+mj-ea"/>
                <a:cs typeface="Arial" charset="0"/>
              </a:rPr>
              <a:t>100</a:t>
            </a:r>
            <a:r>
              <a:rPr lang="ru-RU" sz="6000" b="1" i="1" smtClean="0">
                <a:ea typeface="+mj-ea"/>
                <a:cs typeface="Arial" charset="0"/>
              </a:rPr>
              <a:t> – сотый</a:t>
            </a:r>
            <a:endParaRPr lang="ru-RU" sz="6000" b="1" i="1" u="sng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739470" y="285728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739470" y="1571612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739470" y="2857496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0739470" y="4143380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39470" y="5286388"/>
            <a:ext cx="857256" cy="78581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sech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sieb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 acht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 neunzig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 hundert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Напиши, какие месяцы имеют следующие порядковые номера: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071678"/>
            <a:ext cx="1219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1=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Januar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4=..., 6=..., 2=..., 5=..., 3=..., 9=..., 12=..., 10=..., 7=..., 11=..., 8=... 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Рисунок 1" descr="masha.jpg"/>
          <p:cNvPicPr>
            <a:picLocks noChangeAspect="1"/>
          </p:cNvPicPr>
          <p:nvPr/>
        </p:nvPicPr>
        <p:blipFill>
          <a:blip r:embed="rId3" cstate="print"/>
          <a:srcRect l="14063" r="9688"/>
          <a:stretch>
            <a:fillRect/>
          </a:stretch>
        </p:blipFill>
        <p:spPr bwMode="auto">
          <a:xfrm>
            <a:off x="15240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524000" y="500042"/>
            <a:ext cx="9144000" cy="2500330"/>
          </a:xfrm>
          <a:prstGeom prst="roundRect">
            <a:avLst/>
          </a:prstGeom>
          <a:noFill/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Поиграй со мной</a:t>
            </a:r>
            <a:endParaRPr lang="ru-RU" sz="80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256169" y="5877272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11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953376" y="1428751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Mai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7953376" y="2928939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Juni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39000" y="5357814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April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81188" y="5214939"/>
            <a:ext cx="3071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Januar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0953700" y="304006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Calibri" pitchFamily="34" charset="0"/>
            </a:endParaRPr>
          </a:p>
        </p:txBody>
      </p:sp>
      <p:pic>
        <p:nvPicPr>
          <p:cNvPr id="51209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1211" name="TextBox 12"/>
          <p:cNvSpPr txBox="1">
            <a:spLocks noChangeArrowheads="1"/>
          </p:cNvSpPr>
          <p:nvPr/>
        </p:nvSpPr>
        <p:spPr bwMode="auto">
          <a:xfrm>
            <a:off x="2809874" y="1"/>
            <a:ext cx="721521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sechste Monat</a:t>
            </a:r>
            <a:endParaRPr lang="de-DE" sz="6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11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24750" y="857251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April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1738313" y="5286376"/>
            <a:ext cx="250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März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39000" y="5357814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Juni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024814" y="3071814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Mai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0972800" y="304006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Calibri" pitchFamily="34" charset="0"/>
            </a:endParaRPr>
          </a:p>
        </p:txBody>
      </p:sp>
      <p:pic>
        <p:nvPicPr>
          <p:cNvPr id="52233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2309812" y="1"/>
            <a:ext cx="792959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dritte Monat</a:t>
            </a:r>
            <a:endParaRPr lang="de-DE" sz="6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3" name="der_Winter.wav"/>
            </a:hlinkClick>
          </p:cNvPr>
          <p:cNvSpPr/>
          <p:nvPr/>
        </p:nvSpPr>
        <p:spPr>
          <a:xfrm>
            <a:off x="809588" y="428604"/>
            <a:ext cx="6786610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de-DE" sz="8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Winter</a:t>
            </a:r>
          </a:p>
        </p:txBody>
      </p:sp>
      <p:sp>
        <p:nvSpPr>
          <p:cNvPr id="5" name="Прямоугольник 4">
            <a:hlinkClick r:id="" action="ppaction://noaction">
              <a:snd r:embed="rId4" name="der_Fruhling.wav"/>
            </a:hlinkClick>
          </p:cNvPr>
          <p:cNvSpPr/>
          <p:nvPr/>
        </p:nvSpPr>
        <p:spPr>
          <a:xfrm>
            <a:off x="809588" y="1785926"/>
            <a:ext cx="6786610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de-DE" sz="8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Frühling</a:t>
            </a:r>
          </a:p>
        </p:txBody>
      </p:sp>
      <p:sp>
        <p:nvSpPr>
          <p:cNvPr id="8" name="Прямоугольник 7">
            <a:hlinkClick r:id="" action="ppaction://noaction">
              <a:snd r:embed="rId5" name="der_Sommer.wav"/>
            </a:hlinkClick>
          </p:cNvPr>
          <p:cNvSpPr/>
          <p:nvPr/>
        </p:nvSpPr>
        <p:spPr>
          <a:xfrm>
            <a:off x="809588" y="3214686"/>
            <a:ext cx="6786610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de-DE" sz="8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Sommer</a:t>
            </a:r>
          </a:p>
        </p:txBody>
      </p:sp>
      <p:sp>
        <p:nvSpPr>
          <p:cNvPr id="11" name="Прямоугольник 10">
            <a:hlinkClick r:id="" action="ppaction://noaction">
              <a:snd r:embed="rId6" name="der_Herbst.wav"/>
            </a:hlinkClick>
          </p:cNvPr>
          <p:cNvSpPr/>
          <p:nvPr/>
        </p:nvSpPr>
        <p:spPr>
          <a:xfrm>
            <a:off x="809588" y="4714884"/>
            <a:ext cx="6786610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de-DE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Herbst</a:t>
            </a:r>
          </a:p>
        </p:txBody>
      </p:sp>
      <p:pic>
        <p:nvPicPr>
          <p:cNvPr id="12" name="Рисунок 15" descr="птичка возе скворчника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0578" y="2000240"/>
            <a:ext cx="16906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 descr="на рыбалке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10578" y="3429000"/>
            <a:ext cx="17145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9" descr="парк осенью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16" y="4857760"/>
            <a:ext cx="178593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0" descr="каток002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39140" y="357166"/>
            <a:ext cx="17446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Wi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_Fruh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_So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_Herb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10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39000" y="5500689"/>
            <a:ext cx="2928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Februar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2238375" y="5143501"/>
            <a:ext cx="2928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Januar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024814" y="2714626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Juli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1" y="3714751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März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0962332" y="283568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Calibri" pitchFamily="34" charset="0"/>
            </a:endParaRPr>
          </a:p>
        </p:txBody>
      </p:sp>
      <p:pic>
        <p:nvPicPr>
          <p:cNvPr id="53257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3259" name="TextBox 14"/>
          <p:cNvSpPr txBox="1">
            <a:spLocks noChangeArrowheads="1"/>
          </p:cNvSpPr>
          <p:nvPr/>
        </p:nvSpPr>
        <p:spPr bwMode="auto">
          <a:xfrm>
            <a:off x="2760390" y="12700"/>
            <a:ext cx="71218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erste Monat</a:t>
            </a:r>
            <a:endParaRPr lang="de-DE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11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24814" y="3000376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Juni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7953376" y="1285876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Mai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39000" y="5357814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September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38313" y="5286376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Dezember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0962208" y="304006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Calibri" pitchFamily="34" charset="0"/>
            </a:endParaRPr>
          </a:p>
        </p:txBody>
      </p:sp>
      <p:pic>
        <p:nvPicPr>
          <p:cNvPr id="54281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4283" name="TextBox 14"/>
          <p:cNvSpPr txBox="1">
            <a:spLocks noChangeArrowheads="1"/>
          </p:cNvSpPr>
          <p:nvPr/>
        </p:nvSpPr>
        <p:spPr bwMode="auto">
          <a:xfrm>
            <a:off x="2667001" y="1"/>
            <a:ext cx="742952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fünfte Monat</a:t>
            </a:r>
            <a:endParaRPr lang="de-DE" sz="6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Рисунок 11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24001" y="2357439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März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524000" y="5286376"/>
            <a:ext cx="3143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Februar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96126" y="5357814"/>
            <a:ext cx="3571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November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024814" y="3071814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Mai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0972800" y="357187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Calibri" pitchFamily="34" charset="0"/>
            </a:endParaRPr>
          </a:p>
        </p:txBody>
      </p:sp>
      <p:pic>
        <p:nvPicPr>
          <p:cNvPr id="55304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5306" name="TextBox 10"/>
          <p:cNvSpPr txBox="1">
            <a:spLocks noChangeArrowheads="1"/>
          </p:cNvSpPr>
          <p:nvPr/>
        </p:nvSpPr>
        <p:spPr bwMode="auto">
          <a:xfrm>
            <a:off x="2560762" y="14289"/>
            <a:ext cx="667851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zweite Monat</a:t>
            </a:r>
            <a:endParaRPr lang="de-DE" sz="6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10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24814" y="1285876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August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24814" y="3000376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April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39000" y="5357814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Oktober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524000" y="5214939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März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8" name="Штриховая стрелка вправо 17">
            <a:hlinkClick r:id="" action="ppaction://hlinkshowjump?jump=nextslide"/>
          </p:cNvPr>
          <p:cNvSpPr/>
          <p:nvPr/>
        </p:nvSpPr>
        <p:spPr>
          <a:xfrm>
            <a:off x="10972800" y="304006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Calibri" pitchFamily="34" charset="0"/>
            </a:endParaRPr>
          </a:p>
        </p:txBody>
      </p:sp>
      <p:pic>
        <p:nvPicPr>
          <p:cNvPr id="56329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6331" name="TextBox 10"/>
          <p:cNvSpPr txBox="1">
            <a:spLocks noChangeArrowheads="1"/>
          </p:cNvSpPr>
          <p:nvPr/>
        </p:nvSpPr>
        <p:spPr bwMode="auto">
          <a:xfrm>
            <a:off x="2595562" y="1"/>
            <a:ext cx="735808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vierte Monat</a:t>
            </a:r>
            <a:endParaRPr lang="de-DE" sz="6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5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095500" y="5143501"/>
            <a:ext cx="3714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September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310438" y="5429251"/>
            <a:ext cx="2500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August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1" y="2428876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März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024814" y="2786064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Juli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3" name="Штриховая стрелка вправо 22">
            <a:hlinkClick r:id="" action="ppaction://hlinkshowjump?jump=nextslide"/>
          </p:cNvPr>
          <p:cNvSpPr/>
          <p:nvPr/>
        </p:nvSpPr>
        <p:spPr>
          <a:xfrm>
            <a:off x="10972800" y="304006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Calibri" pitchFamily="34" charset="0"/>
            </a:endParaRPr>
          </a:p>
        </p:txBody>
      </p:sp>
      <p:pic>
        <p:nvPicPr>
          <p:cNvPr id="57353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7355" name="TextBox 10"/>
          <p:cNvSpPr txBox="1">
            <a:spLocks noChangeArrowheads="1"/>
          </p:cNvSpPr>
          <p:nvPr/>
        </p:nvSpPr>
        <p:spPr bwMode="auto">
          <a:xfrm>
            <a:off x="2595564" y="1"/>
            <a:ext cx="77152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achte Monat</a:t>
            </a:r>
            <a:endParaRPr lang="de-DE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15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524750" y="5357814"/>
            <a:ext cx="2643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März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10500" y="3071814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Juli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67688" y="1285876"/>
            <a:ext cx="2500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Juni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166939" y="5143501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April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3" name="Штриховая стрелка вправо 22">
            <a:hlinkClick r:id="" action="ppaction://hlinkshowjump?jump=nextslide"/>
          </p:cNvPr>
          <p:cNvSpPr/>
          <p:nvPr/>
        </p:nvSpPr>
        <p:spPr>
          <a:xfrm>
            <a:off x="10972800" y="304006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Calibri" pitchFamily="34" charset="0"/>
            </a:endParaRPr>
          </a:p>
        </p:txBody>
      </p:sp>
      <p:pic>
        <p:nvPicPr>
          <p:cNvPr id="58377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8379" name="TextBox 10"/>
          <p:cNvSpPr txBox="1">
            <a:spLocks noChangeArrowheads="1"/>
          </p:cNvSpPr>
          <p:nvPr/>
        </p:nvSpPr>
        <p:spPr bwMode="auto">
          <a:xfrm>
            <a:off x="2309814" y="1"/>
            <a:ext cx="800102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siebente Monat</a:t>
            </a:r>
            <a:endParaRPr lang="de-DE" sz="6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Рисунок 15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953376" y="1143001"/>
            <a:ext cx="27146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August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7167564" y="5357814"/>
            <a:ext cx="3500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September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0" y="2357439"/>
            <a:ext cx="2857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April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24001" y="5429251"/>
            <a:ext cx="3643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November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3" name="Штриховая стрелка вправо 22">
            <a:hlinkClick r:id="" action="ppaction://hlinkshowjump?jump=nextslide"/>
          </p:cNvPr>
          <p:cNvSpPr/>
          <p:nvPr/>
        </p:nvSpPr>
        <p:spPr>
          <a:xfrm>
            <a:off x="10972800" y="321468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Calibri" pitchFamily="34" charset="0"/>
            </a:endParaRPr>
          </a:p>
        </p:txBody>
      </p:sp>
      <p:pic>
        <p:nvPicPr>
          <p:cNvPr id="59401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9403" name="TextBox 11"/>
          <p:cNvSpPr txBox="1">
            <a:spLocks noChangeArrowheads="1"/>
          </p:cNvSpPr>
          <p:nvPr/>
        </p:nvSpPr>
        <p:spPr bwMode="auto">
          <a:xfrm>
            <a:off x="2738439" y="1"/>
            <a:ext cx="7715279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neunte Monat</a:t>
            </a:r>
            <a:endParaRPr lang="de-DE" sz="6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Рисунок 10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524750" y="5357814"/>
            <a:ext cx="2571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Mai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7310438" y="1000126"/>
            <a:ext cx="3357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November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1" y="2428876"/>
            <a:ext cx="25003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April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81188" y="5214939"/>
            <a:ext cx="3071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Januar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136560" y="304006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Calibri" pitchFamily="34" charset="0"/>
            </a:endParaRPr>
          </a:p>
        </p:txBody>
      </p:sp>
      <p:pic>
        <p:nvPicPr>
          <p:cNvPr id="60424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0426" name="TextBox 12"/>
          <p:cNvSpPr txBox="1">
            <a:spLocks noChangeArrowheads="1"/>
          </p:cNvSpPr>
          <p:nvPr/>
        </p:nvSpPr>
        <p:spPr bwMode="auto">
          <a:xfrm>
            <a:off x="1809751" y="1"/>
            <a:ext cx="76438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elfte Monat</a:t>
            </a:r>
            <a:endParaRPr lang="de-DE" sz="6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Рисунок 9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39000" y="5286376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November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>
            <a:off x="2524125" y="5143501"/>
            <a:ext cx="2928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Oktober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53314" y="1214439"/>
            <a:ext cx="3214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February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4001" y="2428876"/>
            <a:ext cx="2428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Juni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136560" y="304006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Calibri" pitchFamily="34" charset="0"/>
            </a:endParaRPr>
          </a:p>
        </p:txBody>
      </p:sp>
      <p:pic>
        <p:nvPicPr>
          <p:cNvPr id="61449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1451" name="TextBox 14"/>
          <p:cNvSpPr txBox="1">
            <a:spLocks noChangeArrowheads="1"/>
          </p:cNvSpPr>
          <p:nvPr/>
        </p:nvSpPr>
        <p:spPr bwMode="auto">
          <a:xfrm>
            <a:off x="2595564" y="1"/>
            <a:ext cx="785815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zehnte Monat</a:t>
            </a:r>
            <a:endParaRPr lang="de-DE" sz="6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Рисунок 11" descr="02Month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024814" y="3000376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Juni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881814" y="1071564"/>
            <a:ext cx="3786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Dezember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39000" y="5357814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November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238375" y="5143501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5400" b="1" i="1" smtClean="0">
                <a:solidFill>
                  <a:srgbClr val="0000CC"/>
                </a:solidFill>
                <a:latin typeface="Calibri" pitchFamily="34" charset="0"/>
              </a:rPr>
              <a:t>September</a:t>
            </a:r>
            <a:endParaRPr lang="de-DE" sz="5400" b="1" i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Штриховая стрелка вправо 19">
            <a:hlinkClick r:id="" action="ppaction://hlinkshowjump?jump=nextslide"/>
          </p:cNvPr>
          <p:cNvSpPr/>
          <p:nvPr/>
        </p:nvSpPr>
        <p:spPr>
          <a:xfrm>
            <a:off x="11120438" y="304006"/>
            <a:ext cx="714375" cy="5000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Calibri" pitchFamily="34" charset="0"/>
            </a:endParaRPr>
          </a:p>
        </p:txBody>
      </p:sp>
      <p:pic>
        <p:nvPicPr>
          <p:cNvPr id="62472" name="Рисунок 7" descr="da7f107f25cf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5751" y="1997076"/>
            <a:ext cx="38401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myt.png"/>
          <p:cNvPicPr>
            <a:picLocks noChangeAspect="1"/>
          </p:cNvPicPr>
          <p:nvPr/>
        </p:nvPicPr>
        <p:blipFill>
          <a:blip r:embed="rId7" cstate="print"/>
          <a:srcRect l="5506" t="5495"/>
          <a:stretch>
            <a:fillRect/>
          </a:stretch>
        </p:blipFill>
        <p:spPr>
          <a:xfrm>
            <a:off x="5453064" y="2428876"/>
            <a:ext cx="1368425" cy="2373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2474" name="TextBox 14"/>
          <p:cNvSpPr txBox="1">
            <a:spLocks noChangeArrowheads="1"/>
          </p:cNvSpPr>
          <p:nvPr/>
        </p:nvSpPr>
        <p:spPr bwMode="auto">
          <a:xfrm>
            <a:off x="2166938" y="1"/>
            <a:ext cx="785815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Der zwölfte Monat</a:t>
            </a:r>
            <a:endParaRPr lang="de-DE" sz="6600" b="1" i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так-то лучше буде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тяжёлый случ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3" name="der_Winter.wav"/>
            </a:hlinkClick>
          </p:cNvPr>
          <p:cNvSpPr/>
          <p:nvPr/>
        </p:nvSpPr>
        <p:spPr>
          <a:xfrm>
            <a:off x="2524100" y="428604"/>
            <a:ext cx="9667900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8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Winter</a:t>
            </a:r>
          </a:p>
        </p:txBody>
      </p:sp>
      <p:sp>
        <p:nvSpPr>
          <p:cNvPr id="5" name="Прямоугольник 4">
            <a:hlinkClick r:id="" action="ppaction://noaction">
              <a:snd r:embed="rId4" name="der_Fruhling.wav"/>
            </a:hlinkClick>
          </p:cNvPr>
          <p:cNvSpPr/>
          <p:nvPr/>
        </p:nvSpPr>
        <p:spPr>
          <a:xfrm>
            <a:off x="2524100" y="1785926"/>
            <a:ext cx="9667900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8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Frühling</a:t>
            </a:r>
          </a:p>
        </p:txBody>
      </p:sp>
      <p:sp>
        <p:nvSpPr>
          <p:cNvPr id="8" name="Прямоугольник 7">
            <a:hlinkClick r:id="" action="ppaction://noaction">
              <a:snd r:embed="rId5" name="der_Sommer.wav"/>
            </a:hlinkClick>
          </p:cNvPr>
          <p:cNvSpPr/>
          <p:nvPr/>
        </p:nvSpPr>
        <p:spPr>
          <a:xfrm>
            <a:off x="2524100" y="3214686"/>
            <a:ext cx="9667900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8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Sommer</a:t>
            </a:r>
          </a:p>
        </p:txBody>
      </p:sp>
      <p:sp>
        <p:nvSpPr>
          <p:cNvPr id="11" name="Прямоугольник 10">
            <a:hlinkClick r:id="" action="ppaction://noaction">
              <a:snd r:embed="rId6" name="der_Herbst.wav"/>
            </a:hlinkClick>
          </p:cNvPr>
          <p:cNvSpPr/>
          <p:nvPr/>
        </p:nvSpPr>
        <p:spPr>
          <a:xfrm>
            <a:off x="2524100" y="4714884"/>
            <a:ext cx="9667900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Herbst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Wi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_Fruh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_So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_Herb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Рисунок 3" descr="02Month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524000" y="1500188"/>
            <a:ext cx="9144000" cy="2665412"/>
          </a:xfrm>
        </p:spPr>
        <p:txBody>
          <a:bodyPr/>
          <a:lstStyle/>
          <a:p>
            <a:pPr eaLnBrk="1" hangingPunct="1">
              <a:defRPr/>
            </a:pPr>
            <a:r>
              <a:rPr lang="uk-UA" sz="1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</a:t>
            </a:r>
            <a:r>
              <a:rPr lang="uk-UA" sz="12000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</a:t>
            </a:r>
            <a:r>
              <a:rPr lang="uk-UA" sz="1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л</a:t>
            </a:r>
            <a:r>
              <a:rPr lang="uk-UA" sz="120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</a:t>
            </a:r>
            <a:r>
              <a:rPr lang="uk-UA" sz="12000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</a:t>
            </a:r>
            <a:r>
              <a:rPr lang="uk-UA" sz="12000" b="1" i="1" dirty="0" err="1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е</a:t>
            </a:r>
            <a:r>
              <a:rPr lang="uk-UA" sz="120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ц</a:t>
            </a:r>
            <a:r>
              <a:rPr lang="uk-UA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!</a:t>
            </a:r>
            <a:endParaRPr lang="ru-RU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88" y="1214422"/>
            <a:ext cx="7286676" cy="541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21429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Реши кроссворд.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8453454" y="1428736"/>
            <a:ext cx="35719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5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1.весна</a:t>
            </a:r>
            <a:endParaRPr kumimoji="0" lang="ru-RU" sz="5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5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2.лето</a:t>
            </a:r>
            <a:endParaRPr kumimoji="0" lang="ru-RU" sz="5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5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3.осень</a:t>
            </a:r>
            <a:endParaRPr kumimoji="0" lang="ru-RU" sz="5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5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4.зима</a:t>
            </a:r>
            <a:endParaRPr kumimoji="0" lang="ru-RU" sz="5400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095736" y="1357298"/>
          <a:ext cx="642942" cy="5143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de-DE" sz="360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F</a:t>
                      </a:r>
                      <a:endParaRPr lang="ru-RU" sz="360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de-DE" sz="360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R</a:t>
                      </a:r>
                      <a:endParaRPr lang="ru-RU" sz="360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de-DE" sz="360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Ü</a:t>
                      </a:r>
                      <a:endParaRPr lang="ru-RU" sz="360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de-DE" sz="360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H</a:t>
                      </a:r>
                      <a:endParaRPr lang="ru-RU" sz="360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de-DE" sz="360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L</a:t>
                      </a:r>
                      <a:endParaRPr lang="ru-RU" sz="360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de-DE" sz="360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I</a:t>
                      </a:r>
                      <a:endParaRPr lang="ru-RU" sz="360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de-DE" sz="360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N</a:t>
                      </a:r>
                      <a:endParaRPr lang="ru-RU" sz="360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de-DE" sz="360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G</a:t>
                      </a:r>
                      <a:endParaRPr lang="ru-RU" sz="3600" i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67174" y="50004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i="1" dirty="0" smtClean="0">
                <a:solidFill>
                  <a:srgbClr val="008000"/>
                </a:solidFill>
              </a:rPr>
              <a:t>1</a:t>
            </a:r>
            <a:endParaRPr lang="ru-RU" sz="5400" b="1" i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084" y="1857364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i="1" dirty="0" smtClean="0">
                <a:solidFill>
                  <a:srgbClr val="008000"/>
                </a:solidFill>
              </a:rPr>
              <a:t>2</a:t>
            </a:r>
            <a:endParaRPr lang="ru-RU" sz="5400" b="1" i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1356" y="3143248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i="1" dirty="0" smtClean="0">
                <a:solidFill>
                  <a:srgbClr val="008000"/>
                </a:solidFill>
              </a:rPr>
              <a:t>3</a:t>
            </a:r>
            <a:endParaRPr lang="ru-RU" sz="5400" b="1" i="1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9852" y="4500570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i="1" dirty="0" smtClean="0">
                <a:solidFill>
                  <a:srgbClr val="008000"/>
                </a:solidFill>
              </a:rPr>
              <a:t>4</a:t>
            </a:r>
            <a:endParaRPr lang="ru-RU" sz="5400" b="1" i="1" dirty="0">
              <a:solidFill>
                <a:srgbClr val="008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52464" y="2000240"/>
          <a:ext cx="3214710" cy="642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"/>
                <a:gridCol w="642942"/>
                <a:gridCol w="642942"/>
                <a:gridCol w="642942"/>
                <a:gridCol w="642942"/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S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O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M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M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E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738678" y="3286124"/>
          <a:ext cx="3214710" cy="642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2942"/>
                <a:gridCol w="642942"/>
                <a:gridCol w="642942"/>
                <a:gridCol w="642942"/>
                <a:gridCol w="642942"/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E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R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B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S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T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524232" y="4572008"/>
          <a:ext cx="3786216" cy="71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036"/>
                <a:gridCol w="631036"/>
                <a:gridCol w="631036"/>
                <a:gridCol w="631036"/>
                <a:gridCol w="631036"/>
                <a:gridCol w="631036"/>
              </a:tblGrid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i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  <a:cs typeface="Arial" pitchFamily="34" charset="0"/>
                        </a:rPr>
                        <a:t>W</a:t>
                      </a:r>
                      <a:endParaRPr lang="ru-RU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N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T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E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360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Black" pitchFamily="34" charset="0"/>
                        </a:rPr>
                        <a:t>R</a:t>
                      </a:r>
                      <a:endParaRPr lang="ru-RU" sz="3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3" name="der_Winter.wav"/>
            </a:hlinkClick>
          </p:cNvPr>
          <p:cNvSpPr/>
          <p:nvPr/>
        </p:nvSpPr>
        <p:spPr>
          <a:xfrm>
            <a:off x="2738414" y="428604"/>
            <a:ext cx="9453586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зима</a:t>
            </a:r>
            <a:endParaRPr lang="de-DE" sz="80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noaction">
              <a:snd r:embed="rId4" name="der_Fruhling.wav"/>
            </a:hlinkClick>
          </p:cNvPr>
          <p:cNvSpPr/>
          <p:nvPr/>
        </p:nvSpPr>
        <p:spPr>
          <a:xfrm>
            <a:off x="2738414" y="1785926"/>
            <a:ext cx="9453586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</a:t>
            </a:r>
            <a:endParaRPr lang="de-DE" sz="80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" action="ppaction://noaction">
              <a:snd r:embed="rId5" name="der_Sommer.wav"/>
            </a:hlinkClick>
          </p:cNvPr>
          <p:cNvSpPr/>
          <p:nvPr/>
        </p:nvSpPr>
        <p:spPr>
          <a:xfrm>
            <a:off x="2738414" y="3214686"/>
            <a:ext cx="9453586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</a:t>
            </a:r>
            <a:endParaRPr lang="de-DE" sz="80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" action="ppaction://noaction">
              <a:snd r:embed="rId6" name="der_Herbst.wav"/>
            </a:hlinkClick>
          </p:cNvPr>
          <p:cNvSpPr/>
          <p:nvPr/>
        </p:nvSpPr>
        <p:spPr>
          <a:xfrm>
            <a:off x="2738414" y="4714884"/>
            <a:ext cx="9453586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8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</a:t>
            </a:r>
            <a:endParaRPr lang="de-DE" sz="80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Win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_Fruh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_So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_Herb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3" name="Januar.wav"/>
            </a:hlinkClick>
          </p:cNvPr>
          <p:cNvSpPr/>
          <p:nvPr/>
        </p:nvSpPr>
        <p:spPr>
          <a:xfrm>
            <a:off x="1381092" y="0"/>
            <a:ext cx="3214710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noaction">
              <a:snd r:embed="rId4" name="Februar.wav"/>
            </a:hlinkClick>
          </p:cNvPr>
          <p:cNvSpPr/>
          <p:nvPr/>
        </p:nvSpPr>
        <p:spPr>
          <a:xfrm>
            <a:off x="1452530" y="1071546"/>
            <a:ext cx="3571900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noaction">
              <a:snd r:embed="rId5" name="Maerz.wav"/>
            </a:hlinkClick>
          </p:cNvPr>
          <p:cNvSpPr/>
          <p:nvPr/>
        </p:nvSpPr>
        <p:spPr>
          <a:xfrm>
            <a:off x="1523968" y="2214554"/>
            <a:ext cx="2571768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März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" action="ppaction://noaction">
              <a:snd r:embed="rId15" name="April.wav"/>
            </a:hlinkClick>
          </p:cNvPr>
          <p:cNvSpPr/>
          <p:nvPr/>
        </p:nvSpPr>
        <p:spPr>
          <a:xfrm>
            <a:off x="1523968" y="3357562"/>
            <a:ext cx="3000396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7" name="Mai.wav"/>
            </a:hlinkClick>
          </p:cNvPr>
          <p:cNvSpPr/>
          <p:nvPr/>
        </p:nvSpPr>
        <p:spPr>
          <a:xfrm>
            <a:off x="1595406" y="4572008"/>
            <a:ext cx="2357454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" action="ppaction://noaction">
              <a:snd r:embed="rId8" name="Juni.wav"/>
            </a:hlinkClick>
          </p:cNvPr>
          <p:cNvSpPr/>
          <p:nvPr/>
        </p:nvSpPr>
        <p:spPr>
          <a:xfrm>
            <a:off x="1523968" y="5643578"/>
            <a:ext cx="2857520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noaction">
              <a:snd r:embed="rId9" name="Juli.wav"/>
            </a:hlinkClick>
          </p:cNvPr>
          <p:cNvSpPr/>
          <p:nvPr/>
        </p:nvSpPr>
        <p:spPr>
          <a:xfrm>
            <a:off x="6524628" y="0"/>
            <a:ext cx="2786082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10" name="August.wav"/>
            </a:hlinkClick>
          </p:cNvPr>
          <p:cNvSpPr/>
          <p:nvPr/>
        </p:nvSpPr>
        <p:spPr>
          <a:xfrm>
            <a:off x="6524628" y="1000108"/>
            <a:ext cx="3857652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" action="ppaction://noaction">
              <a:snd r:embed="rId11" name="September.wav"/>
            </a:hlinkClick>
          </p:cNvPr>
          <p:cNvSpPr/>
          <p:nvPr/>
        </p:nvSpPr>
        <p:spPr>
          <a:xfrm>
            <a:off x="6524628" y="2143116"/>
            <a:ext cx="4857784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" action="ppaction://noaction">
              <a:snd r:embed="rId12" name="Oktober.wav"/>
            </a:hlinkClick>
          </p:cNvPr>
          <p:cNvSpPr/>
          <p:nvPr/>
        </p:nvSpPr>
        <p:spPr>
          <a:xfrm>
            <a:off x="6596066" y="3214686"/>
            <a:ext cx="3786214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Oktober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" action="ppaction://noaction">
              <a:snd r:embed="rId13" name="November.wav"/>
            </a:hlinkClick>
          </p:cNvPr>
          <p:cNvSpPr/>
          <p:nvPr/>
        </p:nvSpPr>
        <p:spPr>
          <a:xfrm>
            <a:off x="6596066" y="4286256"/>
            <a:ext cx="4429156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" action="ppaction://noaction">
              <a:snd r:embed="rId14" name="Dezember.wav"/>
            </a:hlinkClick>
          </p:cNvPr>
          <p:cNvSpPr/>
          <p:nvPr/>
        </p:nvSpPr>
        <p:spPr>
          <a:xfrm>
            <a:off x="6667504" y="5429264"/>
            <a:ext cx="4500594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6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Dezember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anu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bru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er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u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Ju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ugu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ept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kto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ov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ez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Click r:id="" action="ppaction://noaction">
              <a:snd r:embed="rId3" name="Januar.wav"/>
            </a:hlinkClick>
          </p:cNvPr>
          <p:cNvSpPr/>
          <p:nvPr/>
        </p:nvSpPr>
        <p:spPr>
          <a:xfrm>
            <a:off x="704416" y="0"/>
            <a:ext cx="3729064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Январь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" action="ppaction://noaction">
              <a:snd r:embed="rId4" name="Februar.wav"/>
            </a:hlinkClick>
          </p:cNvPr>
          <p:cNvSpPr/>
          <p:nvPr/>
        </p:nvSpPr>
        <p:spPr>
          <a:xfrm>
            <a:off x="666712" y="1071546"/>
            <a:ext cx="4143404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Февраль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" action="ppaction://noaction">
              <a:snd r:embed="rId5" name="Maerz.wav"/>
            </a:hlinkClick>
          </p:cNvPr>
          <p:cNvSpPr/>
          <p:nvPr/>
        </p:nvSpPr>
        <p:spPr>
          <a:xfrm>
            <a:off x="738149" y="2214554"/>
            <a:ext cx="3409021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" action="ppaction://noaction">
              <a:snd r:embed="rId15" name="April.wav"/>
            </a:hlinkClick>
          </p:cNvPr>
          <p:cNvSpPr/>
          <p:nvPr/>
        </p:nvSpPr>
        <p:spPr>
          <a:xfrm>
            <a:off x="738150" y="3357562"/>
            <a:ext cx="3714776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Апрель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" action="ppaction://noaction">
              <a:snd r:embed="rId7" name="Mai.wav"/>
            </a:hlinkClick>
          </p:cNvPr>
          <p:cNvSpPr/>
          <p:nvPr/>
        </p:nvSpPr>
        <p:spPr>
          <a:xfrm>
            <a:off x="809588" y="4572008"/>
            <a:ext cx="3124936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hlinkClick r:id="" action="ppaction://noaction">
              <a:snd r:embed="rId8" name="Juni.wav"/>
            </a:hlinkClick>
          </p:cNvPr>
          <p:cNvSpPr/>
          <p:nvPr/>
        </p:nvSpPr>
        <p:spPr>
          <a:xfrm>
            <a:off x="738150" y="5643578"/>
            <a:ext cx="3700488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Июнь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>
            <a:hlinkClick r:id="" action="ppaction://noaction">
              <a:snd r:embed="rId9" name="Juli.wav"/>
            </a:hlinkClick>
          </p:cNvPr>
          <p:cNvSpPr/>
          <p:nvPr/>
        </p:nvSpPr>
        <p:spPr>
          <a:xfrm>
            <a:off x="6667504" y="0"/>
            <a:ext cx="3072885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Июль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10" name="August.wav"/>
            </a:hlinkClick>
          </p:cNvPr>
          <p:cNvSpPr/>
          <p:nvPr/>
        </p:nvSpPr>
        <p:spPr>
          <a:xfrm>
            <a:off x="6667504" y="1000108"/>
            <a:ext cx="4254763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>
            <a:hlinkClick r:id="" action="ppaction://noaction">
              <a:snd r:embed="rId11" name="September.wav"/>
            </a:hlinkClick>
          </p:cNvPr>
          <p:cNvSpPr/>
          <p:nvPr/>
        </p:nvSpPr>
        <p:spPr>
          <a:xfrm>
            <a:off x="6524628" y="2143116"/>
            <a:ext cx="5357850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>
            <a:hlinkClick r:id="" action="ppaction://noaction">
              <a:snd r:embed="rId12" name="Oktober.wav"/>
            </a:hlinkClick>
          </p:cNvPr>
          <p:cNvSpPr/>
          <p:nvPr/>
        </p:nvSpPr>
        <p:spPr>
          <a:xfrm>
            <a:off x="6596065" y="3214686"/>
            <a:ext cx="4175971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Октябрь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hlinkClick r:id="" action="ppaction://noaction">
              <a:snd r:embed="rId13" name="November.wav"/>
            </a:hlinkClick>
          </p:cNvPr>
          <p:cNvSpPr/>
          <p:nvPr/>
        </p:nvSpPr>
        <p:spPr>
          <a:xfrm>
            <a:off x="6596065" y="4286256"/>
            <a:ext cx="4885099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Ноябрь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>
            <a:hlinkClick r:id="" action="ppaction://noaction">
              <a:snd r:embed="rId14" name="Dezember.wav"/>
            </a:hlinkClick>
          </p:cNvPr>
          <p:cNvSpPr/>
          <p:nvPr/>
        </p:nvSpPr>
        <p:spPr>
          <a:xfrm>
            <a:off x="6667504" y="5429264"/>
            <a:ext cx="4963890" cy="101566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60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</a:t>
            </a:r>
            <a:endParaRPr lang="ru-RU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anu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bru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er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Ju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Ju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ugu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ept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Okto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Nov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ez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000108"/>
            <a:ext cx="1219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Назови ближайших “соседей” каждого месяца: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000372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0" b="1" i="1" dirty="0" smtClean="0">
                <a:solidFill>
                  <a:srgbClr val="0000FF"/>
                </a:solidFill>
              </a:rPr>
              <a:t>Januar</a:t>
            </a:r>
            <a:r>
              <a:rPr lang="de-DE" sz="8000" b="1" i="1" dirty="0" smtClean="0"/>
              <a:t> - </a:t>
            </a:r>
            <a:r>
              <a:rPr lang="de-DE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r>
              <a:rPr lang="de-DE" sz="8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8000" b="1" i="1" dirty="0" smtClean="0"/>
              <a:t>- </a:t>
            </a:r>
            <a:r>
              <a:rPr lang="de-DE" sz="8000" b="1" i="1" dirty="0" smtClean="0">
                <a:solidFill>
                  <a:srgbClr val="00B050"/>
                </a:solidFill>
              </a:rPr>
              <a:t>März</a:t>
            </a:r>
            <a:endParaRPr lang="ru-RU" sz="8000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9984" y="0"/>
            <a:ext cx="421484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endParaRPr lang="ru-RU" sz="44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Januar </a:t>
            </a: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endParaRPr lang="ru-RU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ru-RU" sz="4400" b="1" i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4400" b="1" i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Oktober </a:t>
            </a:r>
            <a:r>
              <a:rPr lang="ru-RU" sz="4400" b="1" i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endParaRPr lang="ru-RU" sz="4400" b="1" dirty="0" smtClean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April </a:t>
            </a:r>
            <a:r>
              <a:rPr lang="ru-RU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endParaRPr lang="ru-RU" sz="4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ru-RU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September</a:t>
            </a:r>
            <a:r>
              <a:rPr lang="ru-RU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  <a:p>
            <a:r>
              <a:rPr lang="ru-RU" sz="4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4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März </a:t>
            </a:r>
            <a:r>
              <a:rPr lang="ru-RU" sz="4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endParaRPr lang="ru-RU" sz="4400" b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ru-RU" sz="44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de-DE" sz="44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Juni </a:t>
            </a:r>
            <a:r>
              <a:rPr lang="ru-RU" sz="44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endParaRPr lang="ru-RU" sz="4400" b="1" dirty="0" smtClean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/>
            </a:endParaRPr>
          </a:p>
          <a:p>
            <a:r>
              <a:rPr lang="ru-RU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de-DE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</a:t>
            </a:r>
            <a:r>
              <a:rPr lang="ru-RU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  <a:p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de-DE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</a:t>
            </a:r>
            <a:r>
              <a:rPr lang="ru-RU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</a:p>
          <a:p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de-DE" sz="4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r>
              <a:rPr lang="ru-RU" sz="4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endParaRPr lang="ru-RU" sz="4400" b="1" i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3324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2918"/>
            <a:ext cx="3324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Dezember</a:t>
            </a:r>
            <a:endParaRPr lang="ru-RU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285861"/>
            <a:ext cx="3324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400" b="1" i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endParaRPr lang="ru-RU" sz="44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71438" y="1928802"/>
            <a:ext cx="3324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März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82690" y="2643182"/>
            <a:ext cx="34072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  <a:endParaRPr lang="ru-RU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3942" y="3286124"/>
            <a:ext cx="3489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endParaRPr lang="ru-RU" sz="4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3942" y="4000504"/>
            <a:ext cx="3489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4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endParaRPr lang="ru-RU" sz="44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643446"/>
            <a:ext cx="3324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Oktober</a:t>
            </a:r>
            <a:endParaRPr lang="ru-RU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93942" y="5357826"/>
            <a:ext cx="3489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91629" y="6000768"/>
            <a:ext cx="34729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</a:t>
            </a:r>
            <a:endParaRPr lang="ru-RU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96263" y="0"/>
            <a:ext cx="39232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96264" y="714356"/>
            <a:ext cx="3429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</a:t>
            </a:r>
            <a:endParaRPr lang="ru-RU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96264" y="1428736"/>
            <a:ext cx="3429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i="1" dirty="0" smtClean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</a:t>
            </a:r>
            <a:endParaRPr lang="ru-RU" sz="4400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24826" y="2000240"/>
            <a:ext cx="3429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</a:t>
            </a:r>
            <a:endParaRPr lang="ru-RU" sz="4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24826" y="2714620"/>
            <a:ext cx="3514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Oktober</a:t>
            </a:r>
            <a:endParaRPr lang="ru-RU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24826" y="3429000"/>
            <a:ext cx="3599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</a:t>
            </a:r>
            <a:endParaRPr lang="ru-RU" sz="4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024826" y="4071942"/>
            <a:ext cx="3599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i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</a:t>
            </a:r>
            <a:endParaRPr lang="ru-RU" sz="4400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96264" y="4714884"/>
            <a:ext cx="34290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Dezember</a:t>
            </a:r>
            <a:endParaRPr lang="ru-RU" sz="4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24826" y="5429264"/>
            <a:ext cx="3599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</a:t>
            </a:r>
            <a:endParaRPr lang="ru-RU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024826" y="6088559"/>
            <a:ext cx="36848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400" b="1" i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Juni</a:t>
            </a:r>
            <a:endParaRPr lang="ru-RU" sz="44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pt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z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bru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ept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Nov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aerz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ugu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kto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bru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l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Okto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zem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Ju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ugu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pr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Jun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>
            <a:spLocks noGrp="1"/>
          </p:cNvSpPr>
          <p:nvPr>
            <p:ph type="ctrTitle"/>
          </p:nvPr>
        </p:nvSpPr>
        <p:spPr>
          <a:xfrm>
            <a:off x="5079" y="285728"/>
            <a:ext cx="5519417" cy="928687"/>
          </a:xfrm>
        </p:spPr>
        <p:txBody>
          <a:bodyPr/>
          <a:lstStyle/>
          <a:p>
            <a:pPr algn="l"/>
            <a:r>
              <a:rPr lang="de-DE" sz="6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1 </a:t>
            </a:r>
            <a:r>
              <a:rPr lang="de-DE" sz="6000" b="1" i="1" dirty="0" smtClean="0">
                <a:latin typeface="Arial" charset="0"/>
                <a:cs typeface="Arial" charset="0"/>
              </a:rPr>
              <a:t>– der ers</a:t>
            </a:r>
            <a:r>
              <a:rPr lang="de-DE" sz="6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te</a:t>
            </a:r>
            <a:endParaRPr lang="de-DE" sz="6000" b="1" i="1" u="sng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5079" y="1357289"/>
            <a:ext cx="551941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2</a:t>
            </a:r>
            <a:r>
              <a:rPr lang="de-DE" sz="6000" b="1" i="1" dirty="0" smtClean="0">
                <a:ea typeface="+mj-ea"/>
                <a:cs typeface="Arial" charset="0"/>
              </a:rPr>
              <a:t> – der zwei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" y="2571727"/>
            <a:ext cx="555765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3</a:t>
            </a:r>
            <a:r>
              <a:rPr lang="de-DE" sz="6000" b="1" i="1" dirty="0" smtClean="0">
                <a:ea typeface="+mj-ea"/>
                <a:cs typeface="Arial" charset="0"/>
              </a:rPr>
              <a:t> – der drit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1" y="3857603"/>
            <a:ext cx="5557657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4</a:t>
            </a:r>
            <a:r>
              <a:rPr lang="de-DE" sz="6000" b="1" i="1" dirty="0" smtClean="0">
                <a:ea typeface="+mj-ea"/>
                <a:cs typeface="Arial" charset="0"/>
              </a:rPr>
              <a:t> – der vier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5079" y="5214915"/>
            <a:ext cx="551941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5</a:t>
            </a:r>
            <a:r>
              <a:rPr lang="de-DE" sz="6000" b="1" i="1" dirty="0" smtClean="0">
                <a:ea typeface="+mj-ea"/>
                <a:cs typeface="Arial" charset="0"/>
              </a:rPr>
              <a:t> – der fünf</a:t>
            </a:r>
            <a:r>
              <a:rPr lang="de-DE" sz="6000" b="1" i="1" dirty="0" smtClean="0">
                <a:solidFill>
                  <a:srgbClr val="FF0000"/>
                </a:solidFill>
                <a:ea typeface="+mj-ea"/>
                <a:cs typeface="Arial" charset="0"/>
              </a:rPr>
              <a:t>te</a:t>
            </a:r>
            <a:endParaRPr lang="de-DE" sz="6000" b="1" i="1" u="sng" dirty="0">
              <a:solidFill>
                <a:srgbClr val="FF0000"/>
              </a:solidFill>
              <a:ea typeface="+mj-ea"/>
              <a:cs typeface="Arial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5958202" y="285728"/>
            <a:ext cx="619594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первый</a:t>
            </a:r>
            <a:endParaRPr kumimoji="0" lang="de-DE" sz="6000" b="1" i="1" u="sng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5958202" y="1357289"/>
            <a:ext cx="619594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solidFill>
                  <a:srgbClr val="0000CC"/>
                </a:solidFill>
                <a:cs typeface="Arial" pitchFamily="34" charset="0"/>
              </a:rPr>
              <a:t>второй</a:t>
            </a:r>
            <a:endParaRPr lang="de-DE" sz="6000" b="1" i="1" u="sng" dirty="0">
              <a:solidFill>
                <a:srgbClr val="0000CC"/>
              </a:solidFill>
              <a:ea typeface="+mj-ea"/>
              <a:cs typeface="Arial" charset="0"/>
            </a:endParaRP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5953125" y="2571727"/>
            <a:ext cx="62388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solidFill>
                  <a:srgbClr val="0000CC"/>
                </a:solidFill>
                <a:cs typeface="Arial" pitchFamily="34" charset="0"/>
              </a:rPr>
              <a:t>третий</a:t>
            </a:r>
            <a:endParaRPr lang="de-DE" sz="6000" b="1" i="1" u="sng" dirty="0">
              <a:solidFill>
                <a:srgbClr val="0000CC"/>
              </a:solidFill>
              <a:ea typeface="+mj-ea"/>
              <a:cs typeface="Arial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 bwMode="auto">
          <a:xfrm>
            <a:off x="5953125" y="3857603"/>
            <a:ext cx="6238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solidFill>
                  <a:srgbClr val="0000CC"/>
                </a:solidFill>
                <a:cs typeface="Arial" pitchFamily="34" charset="0"/>
              </a:rPr>
              <a:t>четвёртый</a:t>
            </a:r>
            <a:endParaRPr lang="de-DE" sz="6000" b="1" i="1" u="sng" dirty="0">
              <a:solidFill>
                <a:srgbClr val="0000CC"/>
              </a:solidFill>
              <a:ea typeface="+mj-ea"/>
              <a:cs typeface="Arial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 bwMode="auto">
          <a:xfrm>
            <a:off x="5958202" y="5214915"/>
            <a:ext cx="619594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6000" b="1" i="1" dirty="0" smtClean="0">
                <a:solidFill>
                  <a:srgbClr val="0000CC"/>
                </a:solidFill>
                <a:cs typeface="Arial" pitchFamily="34" charset="0"/>
              </a:rPr>
              <a:t>пятый</a:t>
            </a:r>
            <a:endParaRPr lang="de-DE" sz="6000" b="1" i="1" u="sng" dirty="0">
              <a:solidFill>
                <a:srgbClr val="0000CC"/>
              </a:solidFill>
              <a:ea typeface="+mj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ers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zwei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 drit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 vier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 fünf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2" grpId="0"/>
      <p:bldP spid="23" grpId="0"/>
      <p:bldP spid="24" grpId="0"/>
      <p:bldP spid="30" grpId="0"/>
      <p:bldP spid="31" grpId="0"/>
      <p:bldP spid="32" grpId="0"/>
      <p:bldP spid="33" grpId="0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  <p:tag name="ISPRING_RESOURCE_PATHS_HASH" val="b5c53bff164ca3da6db65ab7b059bec641b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18679</TotalTime>
  <Words>450</Words>
  <Application>Microsoft Office PowerPoint</Application>
  <PresentationFormat>Произвольный</PresentationFormat>
  <Paragraphs>249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1 – der erste</vt:lpstr>
      <vt:lpstr>1 – der erste</vt:lpstr>
      <vt:lpstr>первый</vt:lpstr>
      <vt:lpstr>20 – der zwanzigste</vt:lpstr>
      <vt:lpstr>60 – der sechzigste</vt:lpstr>
      <vt:lpstr>20 – двадцатый</vt:lpstr>
      <vt:lpstr>60 – шестьдесятый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Молодец!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Stunde_23</dc:title>
  <dc:creator>Admin</dc:creator>
  <cp:lastModifiedBy>Admin</cp:lastModifiedBy>
  <cp:revision>4739</cp:revision>
  <dcterms:created xsi:type="dcterms:W3CDTF">2010-08-02T17:52:52Z</dcterms:created>
  <dcterms:modified xsi:type="dcterms:W3CDTF">2022-05-27T11:27:45Z</dcterms:modified>
</cp:coreProperties>
</file>